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6" r:id="rId9"/>
    <p:sldId id="270" r:id="rId10"/>
    <p:sldId id="271" r:id="rId11"/>
    <p:sldId id="272" r:id="rId12"/>
    <p:sldId id="273" r:id="rId13"/>
    <p:sldId id="274" r:id="rId14"/>
    <p:sldId id="275"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D163157-AACA-4841-88D8-D36986B4CFAB}"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303434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63157-AACA-4841-88D8-D36986B4CFAB}"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363564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63157-AACA-4841-88D8-D36986B4CFAB}"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403685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63157-AACA-4841-88D8-D36986B4CFAB}"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868025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163157-AACA-4841-88D8-D36986B4CFAB}" type="datetimeFigureOut">
              <a:rPr lang="en-US" smtClean="0"/>
              <a:t>4/1/2018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290385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163157-AACA-4841-88D8-D36986B4CFAB}"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36330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163157-AACA-4841-88D8-D36986B4CFAB}" type="datetimeFigureOut">
              <a:rPr lang="en-US" smtClean="0"/>
              <a:t>4/1/2018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355773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163157-AACA-4841-88D8-D36986B4CFAB}" type="datetimeFigureOut">
              <a:rPr lang="en-US" smtClean="0"/>
              <a:t>4/1/2018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307612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63157-AACA-4841-88D8-D36986B4CFAB}" type="datetimeFigureOut">
              <a:rPr lang="en-US" smtClean="0"/>
              <a:t>4/1/2018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271259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63157-AACA-4841-88D8-D36986B4CFAB}"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162125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163157-AACA-4841-88D8-D36986B4CFAB}" type="datetimeFigureOut">
              <a:rPr lang="en-US" smtClean="0"/>
              <a:t>4/1/2018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06F17A-4D58-4453-88D5-285FF0886D97}" type="slidenum">
              <a:rPr lang="en-US" smtClean="0"/>
              <a:t>‹#›</a:t>
            </a:fld>
            <a:endParaRPr lang="en-US"/>
          </a:p>
        </p:txBody>
      </p:sp>
    </p:spTree>
    <p:extLst>
      <p:ext uri="{BB962C8B-B14F-4D97-AF65-F5344CB8AC3E}">
        <p14:creationId xmlns:p14="http://schemas.microsoft.com/office/powerpoint/2010/main" val="224235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63157-AACA-4841-88D8-D36986B4CFAB}" type="datetimeFigureOut">
              <a:rPr lang="en-US" smtClean="0"/>
              <a:t>4/1/2018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06F17A-4D58-4453-88D5-285FF0886D97}" type="slidenum">
              <a:rPr lang="en-US" smtClean="0"/>
              <a:t>‹#›</a:t>
            </a:fld>
            <a:endParaRPr lang="en-US"/>
          </a:p>
        </p:txBody>
      </p:sp>
    </p:spTree>
    <p:extLst>
      <p:ext uri="{BB962C8B-B14F-4D97-AF65-F5344CB8AC3E}">
        <p14:creationId xmlns:p14="http://schemas.microsoft.com/office/powerpoint/2010/main" val="2315528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245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447800"/>
          </a:xfrm>
        </p:spPr>
        <p:txBody>
          <a:bodyPr>
            <a:normAutofit/>
          </a:bodyPr>
          <a:lstStyle/>
          <a:p>
            <a:r>
              <a:rPr lang="en-US" sz="4000" b="1" u="sng" dirty="0">
                <a:latin typeface="Constantia" panose="02030602050306030303" pitchFamily="18" charset="0"/>
              </a:rPr>
              <a:t>Reasons Death Was Unable to Hold Jesus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752600"/>
            <a:ext cx="8686800" cy="4876800"/>
          </a:xfrm>
        </p:spPr>
        <p:txBody>
          <a:bodyPr>
            <a:normAutofit/>
          </a:bodyPr>
          <a:lstStyle/>
          <a:p>
            <a:pPr marL="742950" indent="-742950" algn="ctr">
              <a:buFont typeface="+mj-lt"/>
              <a:buAutoNum type="arabicParenR" startAt="2"/>
            </a:pPr>
            <a:r>
              <a:rPr lang="en-US" sz="3600" dirty="0">
                <a:latin typeface="Constantia" panose="02030602050306030303" pitchFamily="18" charset="0"/>
              </a:rPr>
              <a:t>God himself and his word promised and foretold of the God-man’s resurrection and God’s Word will never fail us. </a:t>
            </a:r>
          </a:p>
          <a:p>
            <a:pPr marL="0" indent="0" algn="ctr">
              <a:buNone/>
            </a:pPr>
            <a:endParaRPr lang="en-US" sz="3600" dirty="0">
              <a:latin typeface="Constantia" panose="02030602050306030303" pitchFamily="18" charset="0"/>
            </a:endParaRPr>
          </a:p>
          <a:p>
            <a:pPr marL="0" indent="0" algn="ctr">
              <a:buNone/>
            </a:pPr>
            <a:r>
              <a:rPr lang="en-US" sz="3500" i="1" dirty="0">
                <a:latin typeface="Constantia" panose="02030602050306030303" pitchFamily="18" charset="0"/>
              </a:rPr>
              <a:t>Destroy this temple, and in three days I will raise it up. </a:t>
            </a:r>
          </a:p>
          <a:p>
            <a:pPr marL="0" indent="0" algn="ctr">
              <a:buNone/>
            </a:pPr>
            <a:r>
              <a:rPr lang="en-US" sz="3500" b="1" dirty="0">
                <a:latin typeface="Constantia" panose="02030602050306030303" pitchFamily="18" charset="0"/>
              </a:rPr>
              <a:t>John 2:19</a:t>
            </a:r>
          </a:p>
        </p:txBody>
      </p:sp>
    </p:spTree>
    <p:extLst>
      <p:ext uri="{BB962C8B-B14F-4D97-AF65-F5344CB8AC3E}">
        <p14:creationId xmlns:p14="http://schemas.microsoft.com/office/powerpoint/2010/main" val="2131348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447800"/>
          </a:xfrm>
        </p:spPr>
        <p:txBody>
          <a:bodyPr>
            <a:normAutofit/>
          </a:bodyPr>
          <a:lstStyle/>
          <a:p>
            <a:r>
              <a:rPr lang="en-US" sz="4000" b="1" u="sng" dirty="0">
                <a:latin typeface="Constantia" panose="02030602050306030303" pitchFamily="18" charset="0"/>
              </a:rPr>
              <a:t>Reasons Death Was Unable to Hold Jesus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600200"/>
            <a:ext cx="8686800" cy="5029200"/>
          </a:xfrm>
        </p:spPr>
        <p:txBody>
          <a:bodyPr>
            <a:normAutofit lnSpcReduction="10000"/>
          </a:bodyPr>
          <a:lstStyle/>
          <a:p>
            <a:pPr marL="742950" indent="-742950" algn="ctr">
              <a:buFont typeface="+mj-lt"/>
              <a:buAutoNum type="arabicParenR" startAt="3"/>
            </a:pPr>
            <a:r>
              <a:rPr lang="en-US" sz="3600" dirty="0">
                <a:latin typeface="Constantia" panose="02030602050306030303" pitchFamily="18" charset="0"/>
              </a:rPr>
              <a:t>The God-man was too powerful for sin, for death, and for Satan. </a:t>
            </a:r>
          </a:p>
          <a:p>
            <a:pPr marL="0" indent="0" algn="ctr">
              <a:buNone/>
            </a:pPr>
            <a:endParaRPr lang="en-US" sz="3600" dirty="0">
              <a:latin typeface="Constantia" panose="02030602050306030303" pitchFamily="18" charset="0"/>
            </a:endParaRPr>
          </a:p>
          <a:p>
            <a:pPr marL="0" indent="0" algn="ctr">
              <a:buNone/>
            </a:pPr>
            <a:r>
              <a:rPr lang="en-US" sz="3500" i="1" dirty="0">
                <a:latin typeface="Constantia" panose="02030602050306030303" pitchFamily="18" charset="0"/>
              </a:rPr>
              <a:t>Since therefore the children share in flesh and blood, he himself likewise partook of the same things, that </a:t>
            </a:r>
            <a:r>
              <a:rPr lang="en-US" sz="3500" i="1" u="sng" dirty="0">
                <a:latin typeface="Constantia" panose="02030602050306030303" pitchFamily="18" charset="0"/>
              </a:rPr>
              <a:t>through death he might destroy the one who has the power of death</a:t>
            </a:r>
            <a:r>
              <a:rPr lang="en-US" sz="3500" i="1" dirty="0">
                <a:latin typeface="Constantia" panose="02030602050306030303" pitchFamily="18" charset="0"/>
              </a:rPr>
              <a:t>, that is, the devil…</a:t>
            </a:r>
          </a:p>
          <a:p>
            <a:pPr marL="0" indent="0" algn="ctr">
              <a:buNone/>
            </a:pPr>
            <a:r>
              <a:rPr lang="en-US" sz="3500" b="1" dirty="0">
                <a:latin typeface="Constantia" panose="02030602050306030303" pitchFamily="18" charset="0"/>
              </a:rPr>
              <a:t>Hebrews 2:14</a:t>
            </a:r>
          </a:p>
        </p:txBody>
      </p:sp>
    </p:spTree>
    <p:extLst>
      <p:ext uri="{BB962C8B-B14F-4D97-AF65-F5344CB8AC3E}">
        <p14:creationId xmlns:p14="http://schemas.microsoft.com/office/powerpoint/2010/main" val="361027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676400"/>
          </a:xfrm>
        </p:spPr>
        <p:txBody>
          <a:bodyPr>
            <a:normAutofit/>
          </a:bodyPr>
          <a:lstStyle/>
          <a:p>
            <a:r>
              <a:rPr lang="en-US" sz="4000" b="1" u="sng" dirty="0">
                <a:latin typeface="Constantia" panose="02030602050306030303" pitchFamily="18" charset="0"/>
              </a:rPr>
              <a:t>Reasons Death Was Unable to Hold Jesus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828800"/>
            <a:ext cx="8686800" cy="4800600"/>
          </a:xfrm>
        </p:spPr>
        <p:txBody>
          <a:bodyPr>
            <a:normAutofit/>
          </a:bodyPr>
          <a:lstStyle/>
          <a:p>
            <a:pPr marL="742950" indent="-742950" algn="ctr">
              <a:buFont typeface="+mj-lt"/>
              <a:buAutoNum type="arabicParenR" startAt="4"/>
            </a:pPr>
            <a:r>
              <a:rPr lang="en-US" sz="4000" dirty="0">
                <a:latin typeface="Constantia" panose="02030602050306030303" pitchFamily="18" charset="0"/>
              </a:rPr>
              <a:t>The God-man Jesus was holy and perfect and therefore, not under the curse of sin or the dominion of death. </a:t>
            </a:r>
          </a:p>
          <a:p>
            <a:pPr marL="0" indent="0" algn="ctr">
              <a:buNone/>
            </a:pPr>
            <a:endParaRPr lang="en-US" sz="4000" dirty="0">
              <a:latin typeface="Constantia" panose="02030602050306030303" pitchFamily="18" charset="0"/>
            </a:endParaRPr>
          </a:p>
          <a:p>
            <a:pPr marL="0" indent="0" algn="ctr">
              <a:buNone/>
            </a:pPr>
            <a:endParaRPr lang="en-US" sz="3500" b="1" dirty="0">
              <a:latin typeface="Constantia" panose="02030602050306030303" pitchFamily="18" charset="0"/>
            </a:endParaRPr>
          </a:p>
        </p:txBody>
      </p:sp>
    </p:spTree>
    <p:extLst>
      <p:ext uri="{BB962C8B-B14F-4D97-AF65-F5344CB8AC3E}">
        <p14:creationId xmlns:p14="http://schemas.microsoft.com/office/powerpoint/2010/main" val="317402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676400"/>
          </a:xfrm>
        </p:spPr>
        <p:txBody>
          <a:bodyPr>
            <a:normAutofit/>
          </a:bodyPr>
          <a:lstStyle/>
          <a:p>
            <a:r>
              <a:rPr lang="en-US" sz="4000" b="1" u="sng" dirty="0">
                <a:latin typeface="Constantia" panose="02030602050306030303" pitchFamily="18" charset="0"/>
              </a:rPr>
              <a:t>Reasons Death Was Unable to Hold Jesus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828800"/>
            <a:ext cx="8686800" cy="4800600"/>
          </a:xfrm>
        </p:spPr>
        <p:txBody>
          <a:bodyPr>
            <a:normAutofit/>
          </a:bodyPr>
          <a:lstStyle/>
          <a:p>
            <a:pPr marL="742950" indent="-742950" algn="ctr">
              <a:buFont typeface="+mj-lt"/>
              <a:buAutoNum type="arabicParenR" startAt="5"/>
            </a:pPr>
            <a:r>
              <a:rPr lang="en-US" sz="4000" dirty="0">
                <a:latin typeface="Constantia" panose="02030602050306030303" pitchFamily="18" charset="0"/>
              </a:rPr>
              <a:t>The God-man finished the redemptive work he came to accomplish and overcame death’s grip. </a:t>
            </a:r>
          </a:p>
          <a:p>
            <a:pPr marL="0" indent="0" algn="ctr">
              <a:buNone/>
            </a:pPr>
            <a:endParaRPr lang="en-US" sz="3500" b="1" dirty="0">
              <a:latin typeface="Constantia" panose="02030602050306030303" pitchFamily="18" charset="0"/>
            </a:endParaRPr>
          </a:p>
        </p:txBody>
      </p:sp>
    </p:spTree>
    <p:extLst>
      <p:ext uri="{BB962C8B-B14F-4D97-AF65-F5344CB8AC3E}">
        <p14:creationId xmlns:p14="http://schemas.microsoft.com/office/powerpoint/2010/main" val="2858241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905000"/>
          </a:xfrm>
        </p:spPr>
        <p:txBody>
          <a:bodyPr>
            <a:normAutofit/>
          </a:bodyPr>
          <a:lstStyle/>
          <a:p>
            <a:r>
              <a:rPr lang="en-US" sz="4000" b="1" u="sng" dirty="0">
                <a:latin typeface="Constantia" panose="02030602050306030303" pitchFamily="18" charset="0"/>
              </a:rPr>
              <a:t>What Does This Mean                  For All of Us?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2057400"/>
            <a:ext cx="8686800" cy="4572000"/>
          </a:xfrm>
        </p:spPr>
        <p:txBody>
          <a:bodyPr>
            <a:normAutofit/>
          </a:bodyPr>
          <a:lstStyle/>
          <a:p>
            <a:pPr algn="ctr">
              <a:buFont typeface="Wingdings" panose="05000000000000000000" pitchFamily="2" charset="2"/>
              <a:buChar char="Ø"/>
            </a:pPr>
            <a:r>
              <a:rPr lang="en-US" sz="4000" dirty="0">
                <a:latin typeface="Constantia" panose="02030602050306030303" pitchFamily="18" charset="0"/>
              </a:rPr>
              <a:t> Through Christ’s resurrection there is eternal life, there is hope, there is meaning to life.</a:t>
            </a:r>
          </a:p>
          <a:p>
            <a:pPr algn="ctr">
              <a:buFont typeface="Wingdings" panose="05000000000000000000" pitchFamily="2" charset="2"/>
              <a:buChar char="Ø"/>
            </a:pPr>
            <a:r>
              <a:rPr lang="en-US" sz="4000" b="1" dirty="0">
                <a:latin typeface="Constantia" panose="02030602050306030303" pitchFamily="18" charset="0"/>
              </a:rPr>
              <a:t> </a:t>
            </a:r>
            <a:r>
              <a:rPr lang="en-US" sz="4000" dirty="0">
                <a:latin typeface="Constantia" panose="02030602050306030303" pitchFamily="18" charset="0"/>
              </a:rPr>
              <a:t>With trust in Jesus you no longer have to fear Death!</a:t>
            </a:r>
            <a:endParaRPr lang="en-US" sz="3500" dirty="0">
              <a:latin typeface="Constantia" panose="02030602050306030303" pitchFamily="18" charset="0"/>
            </a:endParaRPr>
          </a:p>
        </p:txBody>
      </p:sp>
    </p:spTree>
    <p:extLst>
      <p:ext uri="{BB962C8B-B14F-4D97-AF65-F5344CB8AC3E}">
        <p14:creationId xmlns:p14="http://schemas.microsoft.com/office/powerpoint/2010/main" val="201115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676400"/>
          </a:xfrm>
        </p:spPr>
        <p:txBody>
          <a:bodyPr>
            <a:normAutofit/>
          </a:bodyPr>
          <a:lstStyle/>
          <a:p>
            <a:r>
              <a:rPr lang="en-US" sz="4000" b="1" u="sng" dirty="0">
                <a:latin typeface="Constantia" panose="02030602050306030303" pitchFamily="18" charset="0"/>
              </a:rPr>
              <a:t>A Final Declaration of       Spiritual Freedom</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905000"/>
            <a:ext cx="8686800" cy="4724400"/>
          </a:xfrm>
        </p:spPr>
        <p:txBody>
          <a:bodyPr>
            <a:normAutofit/>
          </a:bodyPr>
          <a:lstStyle/>
          <a:p>
            <a:pPr algn="ctr">
              <a:buFont typeface="Wingdings" panose="05000000000000000000" pitchFamily="2" charset="2"/>
              <a:buChar char="Ø"/>
            </a:pPr>
            <a:r>
              <a:rPr lang="en-US" sz="4000" dirty="0">
                <a:latin typeface="Constantia" panose="02030602050306030303" pitchFamily="18" charset="0"/>
              </a:rPr>
              <a:t> Just as Christ could not be held by the chains of death, so it is </a:t>
            </a:r>
            <a:r>
              <a:rPr lang="en-US" sz="4000" u="sng" dirty="0">
                <a:latin typeface="Constantia" panose="02030602050306030303" pitchFamily="18" charset="0"/>
              </a:rPr>
              <a:t>not possible</a:t>
            </a:r>
            <a:r>
              <a:rPr lang="en-US" sz="4000" dirty="0">
                <a:latin typeface="Constantia" panose="02030602050306030303" pitchFamily="18" charset="0"/>
              </a:rPr>
              <a:t> to keep in bondage anyone who belongs to Christ! </a:t>
            </a:r>
            <a:endParaRPr lang="en-US" sz="3500" b="1" dirty="0">
              <a:latin typeface="Constantia" panose="02030602050306030303" pitchFamily="18" charset="0"/>
            </a:endParaRPr>
          </a:p>
        </p:txBody>
      </p:sp>
    </p:spTree>
    <p:extLst>
      <p:ext uri="{BB962C8B-B14F-4D97-AF65-F5344CB8AC3E}">
        <p14:creationId xmlns:p14="http://schemas.microsoft.com/office/powerpoint/2010/main" val="116542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76200"/>
            <a:ext cx="8915400" cy="6629400"/>
          </a:xfrm>
        </p:spPr>
        <p:txBody>
          <a:bodyPr>
            <a:noAutofit/>
          </a:bodyPr>
          <a:lstStyle/>
          <a:p>
            <a:pPr marL="0" indent="0" algn="ctr">
              <a:buNone/>
            </a:pPr>
            <a:r>
              <a:rPr lang="en-US" sz="3600" dirty="0">
                <a:latin typeface="Constantia" panose="02030602050306030303" pitchFamily="18" charset="0"/>
              </a:rPr>
              <a:t>Men of Israel, hear these words: Jesus of Nazareth, a man attested to you by God with mighty works and wonders and signs that God did through him in your midst, as you yourselves know— 23 this Jesus, delivered up according to the definite plan and foreknowledge of God, you crucified and killed by the hands of lawless men. 24 God raised him up, loosing the pangs of death, because it was not possible for him to be held by it.  </a:t>
            </a:r>
            <a:r>
              <a:rPr lang="en-US" sz="3600" b="1" dirty="0">
                <a:latin typeface="Constantia" panose="02030602050306030303" pitchFamily="18" charset="0"/>
              </a:rPr>
              <a:t>Acts 2:22-24</a:t>
            </a:r>
          </a:p>
          <a:p>
            <a:pPr marL="0" indent="0" algn="ctr">
              <a:buNone/>
            </a:pPr>
            <a:endParaRPr lang="en-US" sz="3600" dirty="0">
              <a:latin typeface="Constantia" panose="02030602050306030303" pitchFamily="18" charset="0"/>
            </a:endParaRPr>
          </a:p>
        </p:txBody>
      </p:sp>
    </p:spTree>
    <p:extLst>
      <p:ext uri="{BB962C8B-B14F-4D97-AF65-F5344CB8AC3E}">
        <p14:creationId xmlns:p14="http://schemas.microsoft.com/office/powerpoint/2010/main" val="275789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457200" y="152400"/>
            <a:ext cx="8229600" cy="990600"/>
          </a:xfrm>
        </p:spPr>
        <p:txBody>
          <a:bodyPr/>
          <a:lstStyle/>
          <a:p>
            <a:r>
              <a:rPr lang="en-US" b="1" u="sng" dirty="0">
                <a:latin typeface="Constantia" panose="02030602050306030303" pitchFamily="18" charset="0"/>
              </a:rPr>
              <a:t>Peter Clearly Testifies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143000"/>
            <a:ext cx="8686800" cy="5486400"/>
          </a:xfrm>
        </p:spPr>
        <p:txBody>
          <a:bodyPr>
            <a:normAutofit/>
          </a:bodyPr>
          <a:lstStyle/>
          <a:p>
            <a:pPr marL="514350" indent="-514350">
              <a:buAutoNum type="arabicParenR"/>
            </a:pPr>
            <a:r>
              <a:rPr lang="en-US" sz="3600" dirty="0">
                <a:latin typeface="Constantia" panose="02030602050306030303" pitchFamily="18" charset="0"/>
              </a:rPr>
              <a:t>Jesus of Nazareth was a very real historical person that performed many public miracles during his life. </a:t>
            </a:r>
          </a:p>
        </p:txBody>
      </p:sp>
    </p:spTree>
    <p:extLst>
      <p:ext uri="{BB962C8B-B14F-4D97-AF65-F5344CB8AC3E}">
        <p14:creationId xmlns:p14="http://schemas.microsoft.com/office/powerpoint/2010/main" val="2955655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457200" y="152400"/>
            <a:ext cx="8229600" cy="990600"/>
          </a:xfrm>
        </p:spPr>
        <p:txBody>
          <a:bodyPr/>
          <a:lstStyle/>
          <a:p>
            <a:r>
              <a:rPr lang="en-US" b="1" u="sng" dirty="0">
                <a:latin typeface="Constantia" panose="02030602050306030303" pitchFamily="18" charset="0"/>
              </a:rPr>
              <a:t>Peter Clearly Testifies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143000"/>
            <a:ext cx="8686800" cy="5486400"/>
          </a:xfrm>
        </p:spPr>
        <p:txBody>
          <a:bodyPr>
            <a:normAutofit/>
          </a:bodyPr>
          <a:lstStyle/>
          <a:p>
            <a:pPr marL="514350" indent="-514350">
              <a:buAutoNum type="arabicParenR"/>
            </a:pPr>
            <a:r>
              <a:rPr lang="en-US" sz="3600" dirty="0">
                <a:latin typeface="Constantia" panose="02030602050306030303" pitchFamily="18" charset="0"/>
              </a:rPr>
              <a:t>Jesus of Nazareth was a very real historical person that performed many public miracles during his life. </a:t>
            </a:r>
          </a:p>
          <a:p>
            <a:pPr marL="514350" indent="-514350">
              <a:buAutoNum type="arabicParenR"/>
            </a:pPr>
            <a:r>
              <a:rPr lang="en-US" sz="3600" dirty="0">
                <a:latin typeface="Constantia" panose="02030602050306030303" pitchFamily="18" charset="0"/>
              </a:rPr>
              <a:t>Christ’s death was planned and known by God. </a:t>
            </a:r>
          </a:p>
          <a:p>
            <a:pPr marL="0" indent="0">
              <a:buNone/>
            </a:pPr>
            <a:endParaRPr lang="en-US" sz="3600" dirty="0">
              <a:latin typeface="Constantia" panose="02030602050306030303" pitchFamily="18" charset="0"/>
            </a:endParaRPr>
          </a:p>
        </p:txBody>
      </p:sp>
    </p:spTree>
    <p:extLst>
      <p:ext uri="{BB962C8B-B14F-4D97-AF65-F5344CB8AC3E}">
        <p14:creationId xmlns:p14="http://schemas.microsoft.com/office/powerpoint/2010/main" val="304432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457200" y="152400"/>
            <a:ext cx="8229600" cy="990600"/>
          </a:xfrm>
        </p:spPr>
        <p:txBody>
          <a:bodyPr/>
          <a:lstStyle/>
          <a:p>
            <a:r>
              <a:rPr lang="en-US" b="1" u="sng" dirty="0">
                <a:latin typeface="Constantia" panose="02030602050306030303" pitchFamily="18" charset="0"/>
              </a:rPr>
              <a:t>Peter Clearly Testifies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143000"/>
            <a:ext cx="8686800" cy="5486400"/>
          </a:xfrm>
        </p:spPr>
        <p:txBody>
          <a:bodyPr>
            <a:normAutofit/>
          </a:bodyPr>
          <a:lstStyle/>
          <a:p>
            <a:pPr marL="514350" indent="-514350">
              <a:buAutoNum type="arabicParenR"/>
            </a:pPr>
            <a:r>
              <a:rPr lang="en-US" sz="3600" dirty="0">
                <a:latin typeface="Constantia" panose="02030602050306030303" pitchFamily="18" charset="0"/>
              </a:rPr>
              <a:t>Jesus of Nazareth was a very real historical person that performed many public miracles during his life. </a:t>
            </a:r>
          </a:p>
          <a:p>
            <a:pPr marL="514350" indent="-514350">
              <a:buAutoNum type="arabicParenR"/>
            </a:pPr>
            <a:r>
              <a:rPr lang="en-US" sz="3600" dirty="0">
                <a:latin typeface="Constantia" panose="02030602050306030303" pitchFamily="18" charset="0"/>
              </a:rPr>
              <a:t>Christ’s death was planned and known by God. </a:t>
            </a:r>
          </a:p>
          <a:p>
            <a:pPr marL="514350" indent="-514350">
              <a:buAutoNum type="arabicParenR"/>
            </a:pPr>
            <a:r>
              <a:rPr lang="en-US" sz="3600" dirty="0">
                <a:latin typeface="Constantia" panose="02030602050306030303" pitchFamily="18" charset="0"/>
              </a:rPr>
              <a:t>The lawless people of Jesus’ day are responsible for crucifying and killing Jesus.</a:t>
            </a:r>
          </a:p>
        </p:txBody>
      </p:sp>
    </p:spTree>
    <p:extLst>
      <p:ext uri="{BB962C8B-B14F-4D97-AF65-F5344CB8AC3E}">
        <p14:creationId xmlns:p14="http://schemas.microsoft.com/office/powerpoint/2010/main" val="386046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457200" y="152400"/>
            <a:ext cx="8229600" cy="990600"/>
          </a:xfrm>
        </p:spPr>
        <p:txBody>
          <a:bodyPr/>
          <a:lstStyle/>
          <a:p>
            <a:r>
              <a:rPr lang="en-US" b="1" u="sng" dirty="0">
                <a:latin typeface="Constantia" panose="02030602050306030303" pitchFamily="18" charset="0"/>
              </a:rPr>
              <a:t>Peter Clearly Testifies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143000"/>
            <a:ext cx="8686800" cy="5486400"/>
          </a:xfrm>
        </p:spPr>
        <p:txBody>
          <a:bodyPr>
            <a:normAutofit/>
          </a:bodyPr>
          <a:lstStyle/>
          <a:p>
            <a:pPr marL="514350" indent="-514350">
              <a:buAutoNum type="arabicParenR"/>
            </a:pPr>
            <a:r>
              <a:rPr lang="en-US" sz="3600" dirty="0">
                <a:latin typeface="Constantia" panose="02030602050306030303" pitchFamily="18" charset="0"/>
              </a:rPr>
              <a:t>Jesus of Nazareth was a very real historical person that performed many public miracles during his life. </a:t>
            </a:r>
          </a:p>
          <a:p>
            <a:pPr marL="514350" indent="-514350">
              <a:buAutoNum type="arabicParenR"/>
            </a:pPr>
            <a:r>
              <a:rPr lang="en-US" sz="3600" dirty="0">
                <a:latin typeface="Constantia" panose="02030602050306030303" pitchFamily="18" charset="0"/>
              </a:rPr>
              <a:t>Christ’s death was planned and known by God. </a:t>
            </a:r>
          </a:p>
          <a:p>
            <a:pPr marL="514350" indent="-514350">
              <a:buAutoNum type="arabicParenR"/>
            </a:pPr>
            <a:r>
              <a:rPr lang="en-US" sz="3600" dirty="0">
                <a:latin typeface="Constantia" panose="02030602050306030303" pitchFamily="18" charset="0"/>
              </a:rPr>
              <a:t>The lawless people of Jesus’ day are responsible for crucifying and killing Jesus.</a:t>
            </a:r>
          </a:p>
          <a:p>
            <a:pPr marL="514350" indent="-514350">
              <a:buAutoNum type="arabicParenR"/>
            </a:pPr>
            <a:r>
              <a:rPr lang="en-US" sz="3600" dirty="0">
                <a:latin typeface="Constantia" panose="02030602050306030303" pitchFamily="18" charset="0"/>
              </a:rPr>
              <a:t>God raised Jesus from the dead. </a:t>
            </a:r>
          </a:p>
        </p:txBody>
      </p:sp>
    </p:spTree>
    <p:extLst>
      <p:ext uri="{BB962C8B-B14F-4D97-AF65-F5344CB8AC3E}">
        <p14:creationId xmlns:p14="http://schemas.microsoft.com/office/powerpoint/2010/main" val="417496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457200" y="152400"/>
            <a:ext cx="8229600" cy="1295400"/>
          </a:xfrm>
        </p:spPr>
        <p:txBody>
          <a:bodyPr>
            <a:normAutofit/>
          </a:bodyPr>
          <a:lstStyle/>
          <a:p>
            <a:r>
              <a:rPr lang="en-US" sz="4000" b="1" u="sng" dirty="0">
                <a:latin typeface="Constantia" panose="02030602050306030303" pitchFamily="18" charset="0"/>
              </a:rPr>
              <a:t>Why Is There Death?</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447800"/>
            <a:ext cx="8686800" cy="5181600"/>
          </a:xfrm>
        </p:spPr>
        <p:txBody>
          <a:bodyPr>
            <a:normAutofit/>
          </a:bodyPr>
          <a:lstStyle/>
          <a:p>
            <a:pPr algn="ctr">
              <a:buFont typeface="Wingdings" panose="05000000000000000000" pitchFamily="2" charset="2"/>
              <a:buChar char="Ø"/>
            </a:pPr>
            <a:r>
              <a:rPr lang="en-US" sz="3600" dirty="0">
                <a:latin typeface="Constantia" panose="02030602050306030303" pitchFamily="18" charset="0"/>
              </a:rPr>
              <a:t> </a:t>
            </a:r>
            <a:r>
              <a:rPr lang="en-US" sz="4000" dirty="0">
                <a:latin typeface="Constantia" panose="02030602050306030303" pitchFamily="18" charset="0"/>
              </a:rPr>
              <a:t>Death is the result of our sin and rebellion against God.</a:t>
            </a:r>
          </a:p>
          <a:p>
            <a:pPr marL="0" indent="0" algn="ctr">
              <a:buNone/>
            </a:pPr>
            <a:endParaRPr lang="en-US" sz="4000" dirty="0">
              <a:latin typeface="Constantia" panose="02030602050306030303" pitchFamily="18" charset="0"/>
            </a:endParaRPr>
          </a:p>
        </p:txBody>
      </p:sp>
    </p:spTree>
    <p:extLst>
      <p:ext uri="{BB962C8B-B14F-4D97-AF65-F5344CB8AC3E}">
        <p14:creationId xmlns:p14="http://schemas.microsoft.com/office/powerpoint/2010/main" val="370623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457200" y="152400"/>
            <a:ext cx="8229600" cy="1295400"/>
          </a:xfrm>
        </p:spPr>
        <p:txBody>
          <a:bodyPr>
            <a:normAutofit/>
          </a:bodyPr>
          <a:lstStyle/>
          <a:p>
            <a:r>
              <a:rPr lang="en-US" sz="4000" b="1" u="sng" dirty="0">
                <a:latin typeface="Constantia" panose="02030602050306030303" pitchFamily="18" charset="0"/>
              </a:rPr>
              <a:t>Why Is There Death?</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447800"/>
            <a:ext cx="8686800" cy="5181600"/>
          </a:xfrm>
        </p:spPr>
        <p:txBody>
          <a:bodyPr>
            <a:normAutofit/>
          </a:bodyPr>
          <a:lstStyle/>
          <a:p>
            <a:pPr algn="ctr">
              <a:buFont typeface="Wingdings" panose="05000000000000000000" pitchFamily="2" charset="2"/>
              <a:buChar char="Ø"/>
            </a:pPr>
            <a:r>
              <a:rPr lang="en-US" sz="3600" dirty="0">
                <a:latin typeface="Constantia" panose="02030602050306030303" pitchFamily="18" charset="0"/>
              </a:rPr>
              <a:t> </a:t>
            </a:r>
            <a:r>
              <a:rPr lang="en-US" sz="4000" dirty="0">
                <a:latin typeface="Constantia" panose="02030602050306030303" pitchFamily="18" charset="0"/>
              </a:rPr>
              <a:t>Death is the result of our sin and rebellion against God.</a:t>
            </a:r>
          </a:p>
          <a:p>
            <a:pPr algn="ctr">
              <a:buFont typeface="Wingdings" panose="05000000000000000000" pitchFamily="2" charset="2"/>
              <a:buChar char="Ø"/>
            </a:pPr>
            <a:endParaRPr lang="en-US" sz="4000" dirty="0">
              <a:latin typeface="Constantia" panose="02030602050306030303" pitchFamily="18" charset="0"/>
            </a:endParaRPr>
          </a:p>
          <a:p>
            <a:pPr marL="0" indent="0" algn="ctr">
              <a:buNone/>
            </a:pPr>
            <a:r>
              <a:rPr lang="en-US" sz="3600" dirty="0">
                <a:latin typeface="Constantia" panose="02030602050306030303" pitchFamily="18" charset="0"/>
              </a:rPr>
              <a:t>Just as sin came into the world through one man, and </a:t>
            </a:r>
            <a:r>
              <a:rPr lang="en-US" sz="3600" u="sng" dirty="0">
                <a:latin typeface="Constantia" panose="02030602050306030303" pitchFamily="18" charset="0"/>
              </a:rPr>
              <a:t>death through sin</a:t>
            </a:r>
            <a:r>
              <a:rPr lang="en-US" sz="3600" dirty="0">
                <a:latin typeface="Constantia" panose="02030602050306030303" pitchFamily="18" charset="0"/>
              </a:rPr>
              <a:t>, and so death spread to all men because all sinned…</a:t>
            </a:r>
          </a:p>
          <a:p>
            <a:pPr marL="0" indent="0" algn="ctr">
              <a:buNone/>
            </a:pPr>
            <a:r>
              <a:rPr lang="en-US" sz="3600" b="1" dirty="0">
                <a:latin typeface="Constantia" panose="02030602050306030303" pitchFamily="18" charset="0"/>
              </a:rPr>
              <a:t>Romans 5:12</a:t>
            </a:r>
          </a:p>
        </p:txBody>
      </p:sp>
    </p:spTree>
    <p:extLst>
      <p:ext uri="{BB962C8B-B14F-4D97-AF65-F5344CB8AC3E}">
        <p14:creationId xmlns:p14="http://schemas.microsoft.com/office/powerpoint/2010/main" val="296966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CE5F-30C8-409F-98D3-3B1DED32650B}"/>
              </a:ext>
            </a:extLst>
          </p:cNvPr>
          <p:cNvSpPr>
            <a:spLocks noGrp="1"/>
          </p:cNvSpPr>
          <p:nvPr>
            <p:ph type="title"/>
          </p:nvPr>
        </p:nvSpPr>
        <p:spPr>
          <a:xfrm>
            <a:off x="381000" y="152400"/>
            <a:ext cx="8305800" cy="1447800"/>
          </a:xfrm>
        </p:spPr>
        <p:txBody>
          <a:bodyPr>
            <a:normAutofit/>
          </a:bodyPr>
          <a:lstStyle/>
          <a:p>
            <a:r>
              <a:rPr lang="en-US" sz="4000" b="1" u="sng" dirty="0">
                <a:latin typeface="Constantia" panose="02030602050306030303" pitchFamily="18" charset="0"/>
              </a:rPr>
              <a:t>Reasons Death Was Unable to Hold Jesus</a:t>
            </a:r>
          </a:p>
        </p:txBody>
      </p:sp>
      <p:sp>
        <p:nvSpPr>
          <p:cNvPr id="3" name="Content Placeholder 2">
            <a:extLst>
              <a:ext uri="{FF2B5EF4-FFF2-40B4-BE49-F238E27FC236}">
                <a16:creationId xmlns:a16="http://schemas.microsoft.com/office/drawing/2014/main" id="{4E854323-FCA3-46B5-8D42-8A1E86B52D36}"/>
              </a:ext>
            </a:extLst>
          </p:cNvPr>
          <p:cNvSpPr>
            <a:spLocks noGrp="1"/>
          </p:cNvSpPr>
          <p:nvPr>
            <p:ph idx="1"/>
          </p:nvPr>
        </p:nvSpPr>
        <p:spPr>
          <a:xfrm>
            <a:off x="228600" y="1905000"/>
            <a:ext cx="8686800" cy="4724400"/>
          </a:xfrm>
        </p:spPr>
        <p:txBody>
          <a:bodyPr>
            <a:normAutofit/>
          </a:bodyPr>
          <a:lstStyle/>
          <a:p>
            <a:pPr marL="514350" indent="-514350" algn="ctr">
              <a:buAutoNum type="arabicParenR"/>
            </a:pPr>
            <a:r>
              <a:rPr lang="en-US" sz="4000" dirty="0">
                <a:latin typeface="Constantia" panose="02030602050306030303" pitchFamily="18" charset="0"/>
              </a:rPr>
              <a:t>It was God’s sovereign purpose and plan for the God-man to defeat and conquer sin and death. </a:t>
            </a:r>
          </a:p>
          <a:p>
            <a:pPr marL="0" indent="0">
              <a:buNone/>
            </a:pPr>
            <a:endParaRPr lang="en-US" sz="3600" dirty="0">
              <a:latin typeface="Constantia" panose="02030602050306030303" pitchFamily="18" charset="0"/>
            </a:endParaRPr>
          </a:p>
        </p:txBody>
      </p:sp>
    </p:spTree>
    <p:extLst>
      <p:ext uri="{BB962C8B-B14F-4D97-AF65-F5344CB8AC3E}">
        <p14:creationId xmlns:p14="http://schemas.microsoft.com/office/powerpoint/2010/main" val="170352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566</Words>
  <Application>Microsoft Office PowerPoint</Application>
  <PresentationFormat>On-screen Show (4:3)</PresentationFormat>
  <Paragraphs>43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Constantia</vt:lpstr>
      <vt:lpstr>Wingdings</vt:lpstr>
      <vt:lpstr>Office Theme</vt:lpstr>
      <vt:lpstr>PowerPoint Presentation</vt:lpstr>
      <vt:lpstr>PowerPoint Presentation</vt:lpstr>
      <vt:lpstr>Peter Clearly Testifies</vt:lpstr>
      <vt:lpstr>Peter Clearly Testifies</vt:lpstr>
      <vt:lpstr>Peter Clearly Testifies</vt:lpstr>
      <vt:lpstr>Peter Clearly Testifies</vt:lpstr>
      <vt:lpstr>Why Is There Death?</vt:lpstr>
      <vt:lpstr>Why Is There Death?</vt:lpstr>
      <vt:lpstr>Reasons Death Was Unable to Hold Jesus</vt:lpstr>
      <vt:lpstr>Reasons Death Was Unable to Hold Jesus</vt:lpstr>
      <vt:lpstr>Reasons Death Was Unable to Hold Jesus</vt:lpstr>
      <vt:lpstr>Reasons Death Was Unable to Hold Jesus</vt:lpstr>
      <vt:lpstr>Reasons Death Was Unable to Hold Jesus</vt:lpstr>
      <vt:lpstr>What Does This Mean                  For All of Us?</vt:lpstr>
      <vt:lpstr>A Final Declaration of       Spiritual Freedom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COULD NOT HOLD</dc:title>
  <dc:creator>Pastor Marc Ramirez</dc:creator>
  <cp:lastModifiedBy>Marc Ramirez</cp:lastModifiedBy>
  <cp:revision>17</cp:revision>
  <dcterms:created xsi:type="dcterms:W3CDTF">2018-03-30T11:53:41Z</dcterms:created>
  <dcterms:modified xsi:type="dcterms:W3CDTF">2018-04-01T13:30:03Z</dcterms:modified>
</cp:coreProperties>
</file>